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2"/>
  </p:sldMasterIdLst>
  <p:notesMasterIdLst>
    <p:notesMasterId r:id="rId19"/>
  </p:notesMasterIdLst>
  <p:handoutMasterIdLst>
    <p:handoutMasterId r:id="rId20"/>
  </p:handoutMasterIdLst>
  <p:sldIdLst>
    <p:sldId id="394" r:id="rId3"/>
    <p:sldId id="571" r:id="rId4"/>
    <p:sldId id="595" r:id="rId5"/>
    <p:sldId id="596" r:id="rId6"/>
    <p:sldId id="597" r:id="rId7"/>
    <p:sldId id="598" r:id="rId8"/>
    <p:sldId id="599" r:id="rId9"/>
    <p:sldId id="600" r:id="rId10"/>
    <p:sldId id="601" r:id="rId11"/>
    <p:sldId id="602" r:id="rId12"/>
    <p:sldId id="603" r:id="rId13"/>
    <p:sldId id="604" r:id="rId14"/>
    <p:sldId id="605" r:id="rId15"/>
    <p:sldId id="606" r:id="rId16"/>
    <p:sldId id="594" r:id="rId17"/>
    <p:sldId id="481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A183C73-3168-450D-B73C-81ED30DA7C96}">
          <p14:sldIdLst>
            <p14:sldId id="394"/>
            <p14:sldId id="571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</p14:sldIdLst>
        </p14:section>
        <p14:section name="Conclusion" id="{97164037-B941-48D1-9910-99A9069337FB}">
          <p14:sldIdLst>
            <p14:sldId id="594"/>
            <p14:sldId id="4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FFF0D9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533" autoAdjust="0"/>
  </p:normalViewPr>
  <p:slideViewPr>
    <p:cSldViewPr>
      <p:cViewPr varScale="1">
        <p:scale>
          <a:sx n="82" d="100"/>
          <a:sy n="82" d="100"/>
        </p:scale>
        <p:origin x="576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2" d="100"/>
          <a:sy n="62" d="100"/>
        </p:scale>
        <p:origin x="315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s://softuni.foundation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Created by the </a:t>
            </a:r>
            <a:r>
              <a:rPr lang="en-US" sz="1000" b="1" dirty="0"/>
              <a:t>Software University Foundation</a:t>
            </a:r>
            <a:r>
              <a:rPr lang="en-US" sz="1000" dirty="0"/>
              <a:t> – </a:t>
            </a:r>
            <a:r>
              <a:rPr lang="en-US" sz="1000" u="sng" dirty="0">
                <a:hlinkClick r:id="rId2"/>
              </a:rPr>
              <a:t>https://softuni.foundation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Date Placeholder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17-Dec-19</a:t>
            </a:fld>
            <a:endParaRPr dirty="0"/>
          </a:p>
        </p:txBody>
      </p:sp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s://softuni.foundation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2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3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  <p:sp>
        <p:nvSpPr>
          <p:cNvPr id="5" name="Slide Notes Placeholder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3" name="Date Placeholder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17-Dec-19</a:t>
            </a:fld>
            <a:endParaRPr lang="en-US" dirty="0"/>
          </a:p>
        </p:txBody>
      </p:sp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556B113E-C94F-47DC-9F76-0676C052780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70540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E107645-DA1A-48EB-9C8F-9B69BB6E27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43628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4D2C139-8540-4B8A-9840-1D6C5DE8379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912638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opinion which operation is most likely to cause your Operation system to fail?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Microsoft Word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IE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10 different application all at the same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3FDCA89-457A-4752-9205-1A4296C48E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092182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E91BD2F-036F-4507-BA2B-1C895799AE0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760856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5F3AF3B6-1BD4-4523-BE94-74F1AA74A3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436174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C11EC12B-F74E-4A1B-B2C0-DC033A69C1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524673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C3CED193-202C-467D-910C-0F861BEA4B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4039625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8D63B154-6FFF-4C56-B6C9-A4B6A4BBB7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627117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mpany Web Site Placeholder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4" name="Company Name Placeholder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3" name="Author Web Site Placeholder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24988"/>
            <a:ext cx="3187613" cy="369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2" name="Author Position Placeholder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68556"/>
            <a:ext cx="3187614" cy="37519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25" name="Author Name Placeholder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76826"/>
            <a:ext cx="3187613" cy="49964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Slide Picture Placeholder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" name="Presentation Subtitle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" name="Presentation Title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584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Slide Content Placeholder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1180482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95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Subtitle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1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3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5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1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574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97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11823173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>
                <a:solidFill>
                  <a:srgbClr val="F3BE60"/>
                </a:solidFill>
              </a:rPr>
              <a:t>Въпроси</a:t>
            </a:r>
            <a:r>
              <a:rPr lang="en-US" sz="6600" b="1" dirty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AAFB65-F193-4484-85C5-7FFA4302163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0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565"/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565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Slide Text Placeholder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Slide Title Placeholder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634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hf hdr="0" ftr="0" dt="0"/>
  <p:txStyles>
    <p:titleStyle>
      <a:lvl1pPr algn="l" defTabSz="1218565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40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1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29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7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5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hyperlink" Target="https://it-kariera.mon.bg/e-learnin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t-kariera.mon.bg/e-learnin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creativecommons.org/licenses/by-nc-sa/4.0" TargetMode="External"/><Relationship Id="rId7" Type="http://schemas.openxmlformats.org/officeDocument/2006/relationships/hyperlink" Target="https://mon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softuni.foundation/" TargetMode="External"/><Relationship Id="rId10" Type="http://schemas.openxmlformats.org/officeDocument/2006/relationships/image" Target="../media/image22.jpeg"/><Relationship Id="rId4" Type="http://schemas.openxmlformats.org/officeDocument/2006/relationships/image" Target="../media/image19.png"/><Relationship Id="rId9" Type="http://schemas.openxmlformats.org/officeDocument/2006/relationships/hyperlink" Target="https://it-kariera.mon.bg/e-learn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/>
          <p:cNvSpPr txBox="1">
            <a:spLocks/>
          </p:cNvSpPr>
          <p:nvPr/>
        </p:nvSpPr>
        <p:spPr>
          <a:xfrm>
            <a:off x="3351212" y="762000"/>
            <a:ext cx="8215099" cy="117155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Компонентно тестване</a:t>
            </a:r>
            <a:endParaRPr lang="en-US" dirty="0"/>
          </a:p>
        </p:txBody>
      </p:sp>
      <p:sp>
        <p:nvSpPr>
          <p:cNvPr id="22" name="Subtitle 5"/>
          <p:cNvSpPr txBox="1">
            <a:spLocks/>
          </p:cNvSpPr>
          <p:nvPr/>
        </p:nvSpPr>
        <p:spPr>
          <a:xfrm>
            <a:off x="3503612" y="1915602"/>
            <a:ext cx="8062699" cy="13350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58" y="3735977"/>
            <a:ext cx="4652811" cy="254317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0ADD6E4-664D-4B27-BE61-5A56E60D9702}"/>
              </a:ext>
            </a:extLst>
          </p:cNvPr>
          <p:cNvGrpSpPr/>
          <p:nvPr/>
        </p:nvGrpSpPr>
        <p:grpSpPr>
          <a:xfrm>
            <a:off x="745783" y="3624633"/>
            <a:ext cx="5399660" cy="2524722"/>
            <a:chOff x="745783" y="3624633"/>
            <a:chExt cx="5399660" cy="2524722"/>
          </a:xfrm>
        </p:grpSpPr>
        <p:pic>
          <p:nvPicPr>
            <p:cNvPr id="24" name="Picture 23" descr="http://softuni.bg">
              <a:extLst>
                <a:ext uri="{FF2B5EF4-FFF2-40B4-BE49-F238E27FC236}">
                  <a16:creationId xmlns:a16="http://schemas.microsoft.com/office/drawing/2014/main" id="{09FAB067-40A6-4A38-93D1-07FB4AB7C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60812" y="3624633"/>
              <a:ext cx="1828798" cy="20069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5A4366-F5D6-4393-BD7A-141ED3660C17}"/>
                </a:ext>
              </a:extLst>
            </p:cNvPr>
            <p:cNvSpPr txBox="1"/>
            <p:nvPr/>
          </p:nvSpPr>
          <p:spPr>
            <a:xfrm rot="576164">
              <a:off x="5433389" y="3706052"/>
              <a:ext cx="712054" cy="356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bg-BG" sz="20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ООП</a:t>
              </a:r>
              <a:endPara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endParaRPr>
            </a:p>
          </p:txBody>
        </p:sp>
        <p:pic>
          <p:nvPicPr>
            <p:cNvPr id="26" name="Picture 4" title="CC-BY-NC-SA License">
              <a:hlinkClick r:id="rId5" tooltip="This work is licensed under the &quot;Creative Commons Attribution-NonCommercial-ShareAlike 4.0 International&quot; license"/>
              <a:extLst>
                <a:ext uri="{FF2B5EF4-FFF2-40B4-BE49-F238E27FC236}">
                  <a16:creationId xmlns:a16="http://schemas.microsoft.com/office/drawing/2014/main" id="{56E2204D-C57C-439A-9210-E0B131EC6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45783" y="4076772"/>
              <a:ext cx="2175525" cy="761165"/>
            </a:xfrm>
            <a:prstGeom prst="roundRect">
              <a:avLst>
                <a:gd name="adj" fmla="val 3940"/>
              </a:avLst>
            </a:prstGeom>
            <a:solidFill>
              <a:srgbClr val="231F20">
                <a:alpha val="50000"/>
              </a:srgbClr>
            </a:solidFill>
            <a:ln>
              <a:solidFill>
                <a:schemeClr val="accent1">
                  <a:lumMod val="75000"/>
                  <a:alpha val="50000"/>
                </a:schemeClr>
              </a:solidFill>
            </a:ln>
          </p:spPr>
        </p:pic>
        <p:sp>
          <p:nvSpPr>
            <p:cNvPr id="27" name="Text Placeholder 7">
              <a:extLst>
                <a:ext uri="{FF2B5EF4-FFF2-40B4-BE49-F238E27FC236}">
                  <a16:creationId xmlns:a16="http://schemas.microsoft.com/office/drawing/2014/main" id="{DEC0E384-8CE2-4278-814B-20BBC04E211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3" y="4998598"/>
              <a:ext cx="3187614" cy="444343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300" b="1" kern="1200" dirty="0" smtClean="0">
                  <a:solidFill>
                    <a:srgbClr val="F4B36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noProof="1"/>
                <a:t>Учителски</a:t>
              </a:r>
              <a:r>
                <a:rPr lang="bg-BG"/>
                <a:t> екип</a:t>
              </a:r>
            </a:p>
          </p:txBody>
        </p:sp>
        <p:sp>
          <p:nvSpPr>
            <p:cNvPr id="28" name="Text Placeholder 10">
              <a:extLst>
                <a:ext uri="{FF2B5EF4-FFF2-40B4-BE49-F238E27FC236}">
                  <a16:creationId xmlns:a16="http://schemas.microsoft.com/office/drawing/2014/main" id="{6B9D00F6-6C28-4C4E-8777-DB21EB7CFB3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403725"/>
              <a:ext cx="3187613" cy="382788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000" b="1" kern="12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/>
                <a:t>Обучение за ИТ кариера</a:t>
              </a:r>
            </a:p>
          </p:txBody>
        </p:sp>
        <p:sp>
          <p:nvSpPr>
            <p:cNvPr id="29" name="Text Placeholder 11">
              <a:extLst>
                <a:ext uri="{FF2B5EF4-FFF2-40B4-BE49-F238E27FC236}">
                  <a16:creationId xmlns:a16="http://schemas.microsoft.com/office/drawing/2014/main" id="{F4228145-6F82-4534-95DE-2617A32E17B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690893"/>
              <a:ext cx="3810000" cy="458462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1800" b="1" kern="1200" dirty="0" smtClean="0">
                  <a:solidFill>
                    <a:srgbClr val="F27A44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>
                  <a:hlinkClick r:id="rId7"/>
                </a:rPr>
                <a:t>https://it-kariera.mon.bg/e-learning/</a:t>
              </a:r>
              <a:endParaRPr lang="en-GB"/>
            </a:p>
          </p:txBody>
        </p:sp>
      </p:grpSp>
      <p:sp>
        <p:nvSpPr>
          <p:cNvPr id="30" name="Subtitle 3">
            <a:extLst>
              <a:ext uri="{FF2B5EF4-FFF2-40B4-BE49-F238E27FC236}">
                <a16:creationId xmlns:a16="http://schemas.microsoft.com/office/drawing/2014/main" id="{59611536-60AE-40B0-969D-37A148A22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9412" y="2057400"/>
            <a:ext cx="7382341" cy="701701"/>
          </a:xfrm>
        </p:spPr>
        <p:txBody>
          <a:bodyPr/>
          <a:lstStyle/>
          <a:p>
            <a:r>
              <a:rPr lang="en-US" dirty="0"/>
              <a:t>(Unit Testing)</a:t>
            </a:r>
          </a:p>
        </p:txBody>
      </p:sp>
    </p:spTree>
    <p:extLst>
      <p:ext uri="{BB962C8B-B14F-4D97-AF65-F5344CB8AC3E}">
        <p14:creationId xmlns:p14="http://schemas.microsoft.com/office/powerpoint/2010/main" val="1863685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Седемте принципа на тестването</a:t>
            </a:r>
            <a:r>
              <a:rPr lang="en-US" dirty="0"/>
              <a:t> (7)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Заблудата за липса на грешки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/>
              <a:t>Намирането и оправянето на дефекти само по себе си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не е достатъчно </a:t>
            </a:r>
            <a:r>
              <a:rPr lang="bg-BG" dirty="0"/>
              <a:t>в тези случаи</a:t>
            </a:r>
            <a:r>
              <a:rPr lang="en-US" dirty="0"/>
              <a:t>:</a:t>
            </a:r>
          </a:p>
          <a:p>
            <a:pPr lvl="2">
              <a:lnSpc>
                <a:spcPct val="100000"/>
              </a:lnSpc>
            </a:pPr>
            <a:r>
              <a:rPr lang="bg-BG" dirty="0"/>
              <a:t>Продуктът е направен неудобно, неизползваемо и неоптимално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bg-BG" dirty="0"/>
              <a:t>Продуктът не покрива изискванията, нуждите и очакванията на потребителите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8612" y="4381877"/>
            <a:ext cx="2143125" cy="2143125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E030545-FE1F-44AC-97BE-81F8C3433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236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653" y="4858190"/>
            <a:ext cx="11399520" cy="820600"/>
          </a:xfrm>
        </p:spPr>
        <p:txBody>
          <a:bodyPr/>
          <a:lstStyle/>
          <a:p>
            <a:r>
              <a:rPr lang="bg-BG" dirty="0"/>
              <a:t>Какво е компонентното тестване</a:t>
            </a:r>
            <a:r>
              <a:rPr lang="en-US" dirty="0"/>
              <a:t>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Софтуер, който тества софтуер</a:t>
            </a:r>
            <a:endParaRPr lang="en-US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3732213" y="1447800"/>
            <a:ext cx="4724400" cy="2913602"/>
          </a:xfrm>
          <a:prstGeom prst="roundRect">
            <a:avLst>
              <a:gd name="adj" fmla="val 4314"/>
            </a:avLst>
          </a:pr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6B27CBD-41E7-444C-97D1-0EE8C449D9F8}"/>
              </a:ext>
            </a:extLst>
          </p:cNvPr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373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/>
              <a:t>Не е</a:t>
            </a:r>
            <a:r>
              <a:rPr lang="en-US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структурирано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bg-BG" dirty="0"/>
              <a:t>Не е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повторимо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bg-BG" dirty="0"/>
              <a:t>Не</a:t>
            </a:r>
            <a:r>
              <a:rPr lang="en-US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покрива</a:t>
            </a:r>
            <a:r>
              <a:rPr lang="en-US" dirty="0"/>
              <a:t> </a:t>
            </a:r>
            <a:r>
              <a:rPr lang="bg-BG" dirty="0"/>
              <a:t>целия код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Не</a:t>
            </a:r>
            <a:r>
              <a:rPr lang="en-US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е толкова лесно</a:t>
            </a:r>
            <a:r>
              <a:rPr lang="en-US" dirty="0"/>
              <a:t> </a:t>
            </a:r>
            <a:r>
              <a:rPr lang="bg-BG" dirty="0"/>
              <a:t>колкото би трябвало да бъде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Ръчно тестване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4306112"/>
            <a:ext cx="1084049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testSum()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(this.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1, 2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!= 3)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Exception("1 + 2 != 3");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A8908E94-E268-4960-921E-B825EE412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95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bg-BG" sz="3600" dirty="0"/>
              <a:t>Имаме нужда от </a:t>
            </a: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структуриран подход</a:t>
            </a:r>
            <a:r>
              <a:rPr lang="bg-BG" sz="3600" dirty="0"/>
              <a:t>, който</a:t>
            </a:r>
            <a:r>
              <a:rPr lang="en-US" sz="3600" dirty="0"/>
              <a:t>:</a:t>
            </a:r>
          </a:p>
          <a:p>
            <a:pPr lvl="1"/>
            <a:r>
              <a:rPr lang="bg-BG" dirty="0"/>
              <a:t>Позволява</a:t>
            </a:r>
            <a:r>
              <a:rPr lang="en-US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рефакториране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Намаля</a:t>
            </a:r>
            <a:r>
              <a:rPr lang="en-US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цената за промяна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Намаля</a:t>
            </a:r>
            <a:r>
              <a:rPr lang="en-US" dirty="0"/>
              <a:t> </a:t>
            </a:r>
            <a:r>
              <a:rPr lang="bg-BG" dirty="0"/>
              <a:t>броя на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дефектите</a:t>
            </a:r>
            <a:r>
              <a:rPr lang="en-US" dirty="0"/>
              <a:t> </a:t>
            </a:r>
            <a:r>
              <a:rPr lang="bg-BG" dirty="0"/>
              <a:t>в кода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bg-BG" sz="4000" dirty="0"/>
              <a:t>Бонус</a:t>
            </a:r>
            <a:r>
              <a:rPr lang="en-US" sz="36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Подобрява</a:t>
            </a:r>
            <a:r>
              <a:rPr lang="en-US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проектирането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Ръчно тестване </a:t>
            </a:r>
            <a:r>
              <a:rPr lang="en-US" dirty="0"/>
              <a:t>(2)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4D496EC8-9C3B-4DFD-BDFF-0F19A8AF5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4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Системни </a:t>
            </a:r>
            <a:r>
              <a:rPr lang="bg-BG" dirty="0"/>
              <a:t>тестове</a:t>
            </a:r>
            <a:endParaRPr lang="en-US" dirty="0"/>
          </a:p>
          <a:p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Интеграционни</a:t>
            </a:r>
            <a:r>
              <a:rPr lang="en-US" dirty="0"/>
              <a:t> </a:t>
            </a:r>
            <a:r>
              <a:rPr lang="bg-BG" dirty="0"/>
              <a:t>тестове</a:t>
            </a:r>
            <a:endParaRPr lang="en-US" dirty="0"/>
          </a:p>
          <a:p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Компонентни</a:t>
            </a:r>
            <a:r>
              <a:rPr lang="en-US" dirty="0"/>
              <a:t> </a:t>
            </a:r>
            <a:r>
              <a:rPr lang="bg-BG" dirty="0"/>
              <a:t>тестове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Автоматично тестване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942010" y="1981196"/>
            <a:ext cx="4343402" cy="4343402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b="1" dirty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Система</a:t>
            </a:r>
            <a:endParaRPr lang="en-GB" sz="3600" b="1" dirty="0">
              <a:ln>
                <a:solidFill>
                  <a:schemeClr val="bg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11" name="Oval 10"/>
          <p:cNvSpPr/>
          <p:nvPr/>
        </p:nvSpPr>
        <p:spPr>
          <a:xfrm>
            <a:off x="4418012" y="3581398"/>
            <a:ext cx="2743202" cy="2743202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bg-BG" sz="2900" b="1" dirty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Интеграция</a:t>
            </a:r>
            <a:endParaRPr lang="en-GB" sz="2900" b="1" dirty="0">
              <a:ln>
                <a:solidFill>
                  <a:schemeClr val="bg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10" name="Oval 9"/>
          <p:cNvSpPr/>
          <p:nvPr/>
        </p:nvSpPr>
        <p:spPr>
          <a:xfrm>
            <a:off x="3257949" y="4875210"/>
            <a:ext cx="1542651" cy="1449388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Компонент</a:t>
            </a:r>
            <a:endParaRPr lang="en-GB" b="1" dirty="0">
              <a:ln>
                <a:solidFill>
                  <a:schemeClr val="bg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7" name="AutoShape 6"/>
          <p:cNvSpPr>
            <a:spLocks noChangeArrowheads="1"/>
          </p:cNvSpPr>
          <p:nvPr/>
        </p:nvSpPr>
        <p:spPr bwMode="auto">
          <a:xfrm>
            <a:off x="1161654" y="5410199"/>
            <a:ext cx="2096295" cy="912777"/>
          </a:xfrm>
          <a:prstGeom prst="wedgeRoundRectCallout">
            <a:avLst>
              <a:gd name="adj1" fmla="val 60351"/>
              <a:gd name="adj2" fmla="val 40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dirty="0">
                <a:solidFill>
                  <a:srgbClr val="FFFFFF"/>
                </a:solidFill>
              </a:rPr>
              <a:t>Клас</a:t>
            </a:r>
          </a:p>
        </p:txBody>
      </p:sp>
      <p:sp>
        <p:nvSpPr>
          <p:cNvPr id="48" name="AutoShape 6"/>
          <p:cNvSpPr>
            <a:spLocks noChangeArrowheads="1"/>
          </p:cNvSpPr>
          <p:nvPr/>
        </p:nvSpPr>
        <p:spPr bwMode="auto">
          <a:xfrm>
            <a:off x="9599612" y="1653924"/>
            <a:ext cx="2263095" cy="912777"/>
          </a:xfrm>
          <a:prstGeom prst="wedgeRoundRectCallout">
            <a:avLst>
              <a:gd name="adj1" fmla="val -61293"/>
              <a:gd name="adj2" fmla="val 424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dirty="0">
                <a:solidFill>
                  <a:srgbClr val="FFFFFF"/>
                </a:solidFill>
              </a:rPr>
              <a:t>Цялата система</a:t>
            </a:r>
          </a:p>
        </p:txBody>
      </p:sp>
      <p:sp>
        <p:nvSpPr>
          <p:cNvPr id="49" name="AutoShape 6"/>
          <p:cNvSpPr>
            <a:spLocks noChangeArrowheads="1"/>
          </p:cNvSpPr>
          <p:nvPr/>
        </p:nvSpPr>
        <p:spPr bwMode="auto">
          <a:xfrm>
            <a:off x="2682147" y="3210726"/>
            <a:ext cx="2263095" cy="912777"/>
          </a:xfrm>
          <a:prstGeom prst="wedgeRoundRectCallout">
            <a:avLst>
              <a:gd name="adj1" fmla="val 61641"/>
              <a:gd name="adj2" fmla="val 445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dirty="0">
                <a:solidFill>
                  <a:srgbClr val="FFFFFF"/>
                </a:solidFill>
              </a:rPr>
              <a:t>Модул</a:t>
            </a: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0680B35C-EF16-4BED-9B2F-C50ADA86C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5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47" grpId="0" animBg="1"/>
      <p:bldP spid="48" grpId="0" animBg="1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Компонентно тестване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https://it-kariera.mon.bg/e-learning/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67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Content"/>
          <p:cNvSpPr>
            <a:spLocks noGrp="1"/>
          </p:cNvSpPr>
          <p:nvPr>
            <p:ph idx="1"/>
          </p:nvPr>
        </p:nvSpPr>
        <p:spPr>
          <a:xfrm>
            <a:off x="146037" y="1066799"/>
            <a:ext cx="11891975" cy="5654677"/>
          </a:xfrm>
        </p:spPr>
        <p:txBody>
          <a:bodyPr>
            <a:normAutofit/>
          </a:bodyPr>
          <a:lstStyle/>
          <a:p>
            <a:r>
              <a:rPr lang="bg-BG" sz="2900" dirty="0"/>
              <a:t>Настоящият курс </a:t>
            </a:r>
            <a:r>
              <a:rPr lang="en-US" sz="2900" dirty="0"/>
              <a:t>(</a:t>
            </a:r>
            <a:r>
              <a:rPr lang="bg-BG" sz="2900" dirty="0"/>
              <a:t>презентации</a:t>
            </a:r>
            <a:r>
              <a:rPr lang="en-US" sz="2900" dirty="0"/>
              <a:t>, </a:t>
            </a:r>
            <a:r>
              <a:rPr lang="bg-BG" sz="2900" dirty="0"/>
              <a:t>примери</a:t>
            </a:r>
            <a:r>
              <a:rPr lang="en-US" sz="2900" dirty="0"/>
              <a:t>, </a:t>
            </a:r>
            <a:r>
              <a:rPr lang="bg-BG" sz="2900" dirty="0"/>
              <a:t>задачи, упражнения и др.</a:t>
            </a:r>
            <a:r>
              <a:rPr lang="en-US" sz="2900" dirty="0"/>
              <a:t>)</a:t>
            </a:r>
            <a:r>
              <a:rPr lang="bg-BG" sz="2900" dirty="0"/>
              <a:t> е разработен за нуждите на Национална програма "</a:t>
            </a:r>
            <a:r>
              <a:rPr lang="bg-BG" sz="2900" b="1" dirty="0">
                <a:solidFill>
                  <a:schemeClr val="tx2">
                    <a:lumMod val="75000"/>
                  </a:schemeClr>
                </a:solidFill>
              </a:rPr>
              <a:t>Обучение за ИТ кариера</a:t>
            </a:r>
            <a:r>
              <a:rPr lang="bg-BG" sz="2900" dirty="0"/>
              <a:t>" на МОН за подготовка по професия "Приложен програмист"</a:t>
            </a:r>
          </a:p>
          <a:p>
            <a:endParaRPr lang="bg-BG" sz="2900" dirty="0"/>
          </a:p>
          <a:p>
            <a:endParaRPr lang="bg-BG" sz="2900" dirty="0"/>
          </a:p>
          <a:p>
            <a:r>
              <a:rPr lang="bg-BG" sz="2900" dirty="0"/>
              <a:t>Курсът е базиран на учебно съдържание и методика, предоставени от </a:t>
            </a:r>
            <a:r>
              <a:rPr lang="bg-BG" sz="2900" b="1" dirty="0">
                <a:solidFill>
                  <a:schemeClr val="tx2">
                    <a:lumMod val="75000"/>
                  </a:schemeClr>
                </a:solidFill>
              </a:rPr>
              <a:t>фондация "Софтуерен университет" </a:t>
            </a:r>
            <a:r>
              <a:rPr lang="bg-BG" sz="2900" dirty="0"/>
              <a:t>и се разпространява под свободен</a:t>
            </a:r>
            <a:r>
              <a:rPr lang="bg-BG" sz="29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2900" dirty="0"/>
              <a:t>лиценз</a:t>
            </a:r>
            <a:r>
              <a:rPr lang="en-US" sz="2900" b="1" dirty="0">
                <a:solidFill>
                  <a:schemeClr val="tx2">
                    <a:lumMod val="75000"/>
                  </a:schemeClr>
                </a:solidFill>
              </a:rPr>
              <a:t> CC-BY-NC-SA</a:t>
            </a:r>
            <a:endParaRPr lang="bg-BG" sz="2900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6" name="Group Logos">
            <a:extLst>
              <a:ext uri="{FF2B5EF4-FFF2-40B4-BE49-F238E27FC236}">
                <a16:creationId xmlns:a16="http://schemas.microsoft.com/office/drawing/2014/main" id="{40A26E2B-FAAA-4165-9B90-2760644E8132}"/>
              </a:ext>
            </a:extLst>
          </p:cNvPr>
          <p:cNvGrpSpPr/>
          <p:nvPr/>
        </p:nvGrpSpPr>
        <p:grpSpPr>
          <a:xfrm>
            <a:off x="2970212" y="5553269"/>
            <a:ext cx="6016452" cy="873381"/>
            <a:chOff x="2970212" y="5562600"/>
            <a:chExt cx="6016452" cy="873381"/>
          </a:xfrm>
        </p:grpSpPr>
        <p:pic>
          <p:nvPicPr>
            <p:cNvPr id="22" name="Logo CC-BY-NC-SA">
              <a:hlinkClick r:id="rId3"/>
              <a:extLst>
                <a:ext uri="{FF2B5EF4-FFF2-40B4-BE49-F238E27FC236}">
                  <a16:creationId xmlns:a16="http://schemas.microsoft.com/office/drawing/2014/main" id="{F7FF078B-D7E3-4FDC-B697-3E0B738E7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1612" y="5562600"/>
              <a:ext cx="2435052" cy="873380"/>
            </a:xfrm>
            <a:prstGeom prst="rect">
              <a:avLst/>
            </a:prstGeom>
          </p:spPr>
        </p:pic>
        <p:pic>
          <p:nvPicPr>
            <p:cNvPr id="20" name="Logo SoftUni Foundation" descr="A picture containing plate, drawing&#10;&#10;Description automatically generated">
              <a:hlinkClick r:id="rId5"/>
              <a:extLst>
                <a:ext uri="{FF2B5EF4-FFF2-40B4-BE49-F238E27FC236}">
                  <a16:creationId xmlns:a16="http://schemas.microsoft.com/office/drawing/2014/main" id="{99622D04-ADD1-4DB1-A02F-2D61BE27A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0212" y="5562600"/>
              <a:ext cx="3121158" cy="873381"/>
            </a:xfrm>
            <a:prstGeom prst="roundRect">
              <a:avLst>
                <a:gd name="adj" fmla="val 4326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</p:pic>
      </p:grpSp>
      <p:grpSp>
        <p:nvGrpSpPr>
          <p:cNvPr id="5" name="Group Logos">
            <a:extLst>
              <a:ext uri="{FF2B5EF4-FFF2-40B4-BE49-F238E27FC236}">
                <a16:creationId xmlns:a16="http://schemas.microsoft.com/office/drawing/2014/main" id="{0602D838-02AF-4A2B-9E34-F6768ABCBB84}"/>
              </a:ext>
            </a:extLst>
          </p:cNvPr>
          <p:cNvGrpSpPr/>
          <p:nvPr/>
        </p:nvGrpSpPr>
        <p:grpSpPr>
          <a:xfrm>
            <a:off x="3112083" y="2715207"/>
            <a:ext cx="5709475" cy="970203"/>
            <a:chOff x="3112083" y="2705876"/>
            <a:chExt cx="5709475" cy="970203"/>
          </a:xfrm>
        </p:grpSpPr>
        <p:pic>
          <p:nvPicPr>
            <p:cNvPr id="10" name="Logo IT Career" descr="A close up of a logo&#10;&#10;Description automatically generated">
              <a:hlinkClick r:id="rId7"/>
              <a:extLst>
                <a:ext uri="{FF2B5EF4-FFF2-40B4-BE49-F238E27FC236}">
                  <a16:creationId xmlns:a16="http://schemas.microsoft.com/office/drawing/2014/main" id="{C6B4761B-EE8B-460E-A5AF-6A003F255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083" y="2705879"/>
              <a:ext cx="2837416" cy="970200"/>
            </a:xfrm>
            <a:prstGeom prst="roundRect">
              <a:avLst>
                <a:gd name="adj" fmla="val 4326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</p:pic>
        <p:pic>
          <p:nvPicPr>
            <p:cNvPr id="12" name="Logo Ministry of Education">
              <a:hlinkClick r:id="rId9"/>
              <a:extLst>
                <a:ext uri="{FF2B5EF4-FFF2-40B4-BE49-F238E27FC236}">
                  <a16:creationId xmlns:a16="http://schemas.microsoft.com/office/drawing/2014/main" id="{E65F853D-4D5F-404D-B9AA-6840D1102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6718" y="2705876"/>
              <a:ext cx="2104840" cy="970200"/>
            </a:xfrm>
            <a:prstGeom prst="roundRect">
              <a:avLst>
                <a:gd name="adj" fmla="val 4326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188815" y="40341"/>
            <a:ext cx="11849197" cy="1110780"/>
          </a:xfrm>
        </p:spPr>
        <p:txBody>
          <a:bodyPr>
            <a:normAutofit/>
          </a:bodyPr>
          <a:lstStyle/>
          <a:p>
            <a:r>
              <a:rPr lang="bg-BG" dirty="0"/>
              <a:t>Министерство на образованието и науката (МОН)</a:t>
            </a:r>
            <a:endParaRPr lang="en-US" dirty="0"/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963D0C56-EC35-4F95-A5EE-5D4253082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83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2057400"/>
            <a:ext cx="3429001" cy="4421449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/>
              <a:t>Седемте принципа на тестването</a:t>
            </a:r>
            <a:endParaRPr lang="en-US" dirty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/>
              <a:t>Какво е компонентното тестване?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D03AFC29-9B3E-4547-965C-EA114616D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57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5612" y="4908503"/>
            <a:ext cx="11201400" cy="1568497"/>
          </a:xfrm>
        </p:spPr>
        <p:txBody>
          <a:bodyPr/>
          <a:lstStyle/>
          <a:p>
            <a:r>
              <a:rPr lang="bg-BG" dirty="0"/>
              <a:t>Седемте принципа на тестването</a:t>
            </a:r>
            <a:endParaRPr lang="en-US" noProof="1">
              <a:cs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12" y="771525"/>
            <a:ext cx="4438650" cy="4410075"/>
          </a:xfrm>
          <a:prstGeom prst="rect">
            <a:avLst/>
          </a:prstGeom>
        </p:spPr>
      </p:pic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326D5505-0837-4B4C-88B9-69260EA6844E}"/>
              </a:ext>
            </a:extLst>
          </p:cNvPr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929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Седемте принципа на тестването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Тестването е зависимо от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контекста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/>
              <a:t>Тестването се извършва по различни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</a:rPr>
              <a:t>контексти</a:t>
            </a: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/>
              <a:t>Пример:</a:t>
            </a:r>
            <a:r>
              <a:rPr lang="en-US" dirty="0"/>
              <a:t> </a:t>
            </a:r>
            <a:r>
              <a:rPr lang="bg-BG" dirty="0"/>
              <a:t>банков софтуер и текстов редактор се тестват по различен начин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512" y="3657603"/>
            <a:ext cx="2971800" cy="271190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A9D86B04-5FC0-49B0-8918-76EDD68CB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03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Седемте принципа на тестването </a:t>
            </a:r>
            <a:r>
              <a:rPr lang="en-US" dirty="0"/>
              <a:t>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  <a:tabLst>
                <a:tab pos="292100" algn="l"/>
              </a:tabLst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Изчерпващото тестване 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практически невъзможно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/>
              <a:t>Всичките възможни комбинации от входни данни и начални условия обикновено се неизборимо много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/>
              <a:t>Тестването на всичко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не е възможно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bg-BG" dirty="0"/>
              <a:t>Освен на основните случаи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Анализът на риска и приоритетите</a:t>
            </a:r>
            <a:b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на софтуера показват къде трябва</a:t>
            </a:r>
            <a:b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да насочим усилията при тестване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5612" y="3657600"/>
            <a:ext cx="3505200" cy="2628900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DBEBC26-EFE9-4102-BA70-89EB27052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23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Седемте принципа на тестването </a:t>
            </a:r>
            <a:r>
              <a:rPr lang="en-US" dirty="0"/>
              <a:t>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По-добре рано, отколкото късно!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/>
              <a:t>Дейностите по тестването трябва да започнат възможно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най-рано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bg-BG" dirty="0"/>
              <a:t>И трябва да са насочени към конкретни цели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bg-BG" dirty="0"/>
              <a:t>Колкото по-късно се открие даден бъг – толкова по-зле</a:t>
            </a:r>
            <a:endParaRPr lang="en-US" dirty="0"/>
          </a:p>
        </p:txBody>
      </p:sp>
      <p:pic>
        <p:nvPicPr>
          <p:cNvPr id="5" name="Picture 4" descr="Software Testi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3212" y="4343400"/>
            <a:ext cx="3657600" cy="2157413"/>
          </a:xfrm>
          <a:prstGeom prst="roundRect">
            <a:avLst>
              <a:gd name="adj" fmla="val 9404"/>
            </a:avLst>
          </a:prstGeom>
          <a:effectLst>
            <a:glow rad="101600">
              <a:schemeClr val="tx1">
                <a:alpha val="60000"/>
              </a:schemeClr>
            </a:glow>
            <a:softEdge rad="63500"/>
          </a:effectLst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C1BB941B-95FD-497A-883C-2D3870FB5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92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Седемте принципа на тестването </a:t>
            </a:r>
            <a:r>
              <a:rPr lang="en-US" dirty="0"/>
              <a:t>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Групиране на грешките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/>
              <a:t>Тестването трябва да 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пропорционално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bg-BG" dirty="0"/>
              <a:t>На очакваната и по-късно наблюдавана честота на дефектите на модулите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Обикновено малък брой модули съдържат по-големия брой дефекти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37612" y="4343400"/>
            <a:ext cx="2643298" cy="209600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F0F6811E-7CF0-43A7-B6D1-85C6090E1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313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Седемте принципа на тестването </a:t>
            </a:r>
            <a:r>
              <a:rPr lang="en-US" dirty="0"/>
              <a:t>(5)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bg-BG" sz="3200" dirty="0"/>
              <a:t>Парадоксът на пестицидите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bg-BG" dirty="0"/>
              <a:t>Едни и същи тестове, които се повтарят отново и отново,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губят</a:t>
            </a:r>
            <a:r>
              <a:rPr lang="bg-BG" dirty="0"/>
              <a:t> своята ефективност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bg-BG" sz="3200" dirty="0"/>
              <a:t>Незасечените досега дефекти остават неоткрити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bg-BG" dirty="0"/>
              <a:t>Трябва да се разработват нови</a:t>
            </a:r>
            <a:br>
              <a:rPr lang="bg-BG" dirty="0"/>
            </a:br>
            <a:r>
              <a:rPr lang="bg-BG" dirty="0"/>
              <a:t>и модифицирани тестове</a:t>
            </a:r>
            <a:endParaRPr lang="en-US" dirty="0"/>
          </a:p>
        </p:txBody>
      </p:sp>
      <p:pic>
        <p:nvPicPr>
          <p:cNvPr id="5123" name="Picture 3" descr="C:\Users\ogeorgiev\Desktop\sprayi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4612" y="3810000"/>
            <a:ext cx="3279494" cy="25908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F7ABF44-D7E6-4E1B-AF3D-88C559CCB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Седемте принципа на тестването </a:t>
            </a:r>
            <a:r>
              <a:rPr lang="en-US" dirty="0"/>
              <a:t>(6)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Тестването показва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наличието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на дефекти, но не доказва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отсъствието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им!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/>
              <a:t>Тестването показва съществуващи дефекти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bg-BG" dirty="0"/>
              <a:t>Тестването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не доказва </a:t>
            </a:r>
            <a:r>
              <a:rPr lang="bg-BG" dirty="0"/>
              <a:t>отсъствието</a:t>
            </a:r>
            <a:br>
              <a:rPr lang="bg-BG" dirty="0"/>
            </a:br>
            <a:r>
              <a:rPr lang="bg-BG" dirty="0"/>
              <a:t>на други дефекти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Подходящото тестване намаля</a:t>
            </a:r>
            <a:br>
              <a:rPr lang="bg-BG" dirty="0"/>
            </a:br>
            <a:r>
              <a:rPr lang="bg-BG" dirty="0"/>
              <a:t>вероятността от дефекти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4212" y="3048000"/>
            <a:ext cx="3255818" cy="3255818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BE05BB7-9758-4DCD-951C-DC72EC2D5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23008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7148</TotalTime>
  <Words>757</Words>
  <Application>Microsoft Office PowerPoint</Application>
  <PresentationFormat>Custom</PresentationFormat>
  <Paragraphs>127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Consolas</vt:lpstr>
      <vt:lpstr>Wingdings</vt:lpstr>
      <vt:lpstr>Wingdings 2</vt:lpstr>
      <vt:lpstr>SoftUni 16x9</vt:lpstr>
      <vt:lpstr>PowerPoint Presentation</vt:lpstr>
      <vt:lpstr>Съдържание</vt:lpstr>
      <vt:lpstr>Седемте принципа на тестването</vt:lpstr>
      <vt:lpstr>Седемте принципа на тестването</vt:lpstr>
      <vt:lpstr>Седемте принципа на тестването (2)</vt:lpstr>
      <vt:lpstr>Седемте принципа на тестването (3)</vt:lpstr>
      <vt:lpstr>Седемте принципа на тестването (4)</vt:lpstr>
      <vt:lpstr>Седемте принципа на тестването (5)</vt:lpstr>
      <vt:lpstr>Седемте принципа на тестването (6)</vt:lpstr>
      <vt:lpstr>Седемте принципа на тестването (7)</vt:lpstr>
      <vt:lpstr>Какво е компонентното тестване?</vt:lpstr>
      <vt:lpstr>Ръчно тестване</vt:lpstr>
      <vt:lpstr>Ръчно тестване (2)</vt:lpstr>
      <vt:lpstr>Автоматично тестване</vt:lpstr>
      <vt:lpstr>Компонентно тестване</vt:lpstr>
      <vt:lpstr>Министерство на образованието и науката (МОН)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</dc:title>
  <dc:subject>C# Basics Course</dc:subject>
  <dc:creator>Software University Foundation</dc:creator>
  <cp:keywords>C#; class; object; fields; methods; properties; constructors; static</cp:keywords>
  <dc:description>Фондация "Софтуерен университет" - http://softuni.foundation</dc:description>
  <cp:lastModifiedBy>Svetlin Nakov</cp:lastModifiedBy>
  <cp:revision>297</cp:revision>
  <dcterms:created xsi:type="dcterms:W3CDTF">2014-01-02T17:00:34Z</dcterms:created>
  <dcterms:modified xsi:type="dcterms:W3CDTF">2019-12-17T08:38:21Z</dcterms:modified>
  <cp:category>programming; software engineering; C#;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